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4"/>
  </p:sld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FCA208-ACD1-9163-CC93-44506C5ADC8A}" v="112" dt="2025-06-16T15:25:09.0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B0B9671E-0964-3CE0-306B-CE7BC26C5172}"/>
    <pc:docChg chg="modSld">
      <pc:chgData name="" userId="" providerId="" clId="Web-{B0B9671E-0964-3CE0-306B-CE7BC26C5172}" dt="2025-05-06T19:53:49.056" v="1" actId="20577"/>
      <pc:docMkLst>
        <pc:docMk/>
      </pc:docMkLst>
      <pc:sldChg chg="modSp">
        <pc:chgData name="" userId="" providerId="" clId="Web-{B0B9671E-0964-3CE0-306B-CE7BC26C5172}" dt="2025-05-06T19:53:49.056" v="1" actId="20577"/>
        <pc:sldMkLst>
          <pc:docMk/>
          <pc:sldMk cId="1553137461" sldId="256"/>
        </pc:sldMkLst>
        <pc:spChg chg="mod">
          <ac:chgData name="" userId="" providerId="" clId="Web-{B0B9671E-0964-3CE0-306B-CE7BC26C5172}" dt="2025-05-06T19:53:49.056" v="1" actId="20577"/>
          <ac:spMkLst>
            <pc:docMk/>
            <pc:sldMk cId="1553137461" sldId="256"/>
            <ac:spMk id="13" creationId="{00000000-0000-0000-0000-000000000000}"/>
          </ac:spMkLst>
        </pc:spChg>
      </pc:sldChg>
    </pc:docChg>
  </pc:docChgLst>
  <pc:docChgLst>
    <pc:chgData name="Behimer, Amy" userId="S::amy.behimer@wellstar.org::e44332bf-532d-4137-a98d-bef8b8e85673" providerId="AD" clId="Web-{FE2A70AD-42A8-33C5-872B-353A6FE33C02}"/>
    <pc:docChg chg="modSld">
      <pc:chgData name="Behimer, Amy" userId="S::amy.behimer@wellstar.org::e44332bf-532d-4137-a98d-bef8b8e85673" providerId="AD" clId="Web-{FE2A70AD-42A8-33C5-872B-353A6FE33C02}" dt="2025-03-07T20:45:21.579" v="1" actId="20577"/>
      <pc:docMkLst>
        <pc:docMk/>
      </pc:docMkLst>
      <pc:sldChg chg="modSp">
        <pc:chgData name="Behimer, Amy" userId="S::amy.behimer@wellstar.org::e44332bf-532d-4137-a98d-bef8b8e85673" providerId="AD" clId="Web-{FE2A70AD-42A8-33C5-872B-353A6FE33C02}" dt="2025-03-07T20:45:21.579" v="1" actId="20577"/>
        <pc:sldMkLst>
          <pc:docMk/>
          <pc:sldMk cId="1553137461" sldId="256"/>
        </pc:sldMkLst>
        <pc:spChg chg="mod">
          <ac:chgData name="Behimer, Amy" userId="S::amy.behimer@wellstar.org::e44332bf-532d-4137-a98d-bef8b8e85673" providerId="AD" clId="Web-{FE2A70AD-42A8-33C5-872B-353A6FE33C02}" dt="2025-03-07T20:45:21.579" v="1" actId="20577"/>
          <ac:spMkLst>
            <pc:docMk/>
            <pc:sldMk cId="1553137461" sldId="256"/>
            <ac:spMk id="19" creationId="{E9EB8153-FDA7-FC63-C6FD-B93862E5FC86}"/>
          </ac:spMkLst>
        </pc:spChg>
      </pc:sldChg>
    </pc:docChg>
  </pc:docChgLst>
  <pc:docChgLst>
    <pc:chgData name="Behimer, Amy" userId="S::amy.behimer@wellstar.org::e44332bf-532d-4137-a98d-bef8b8e85673" providerId="AD" clId="Web-{1EAA3913-155D-F914-425D-5DB970D3D446}"/>
    <pc:docChg chg="modSld">
      <pc:chgData name="Behimer, Amy" userId="S::amy.behimer@wellstar.org::e44332bf-532d-4137-a98d-bef8b8e85673" providerId="AD" clId="Web-{1EAA3913-155D-F914-425D-5DB970D3D446}" dt="2025-05-06T19:40:00.131" v="127" actId="20577"/>
      <pc:docMkLst>
        <pc:docMk/>
      </pc:docMkLst>
      <pc:sldChg chg="modSp">
        <pc:chgData name="Behimer, Amy" userId="S::amy.behimer@wellstar.org::e44332bf-532d-4137-a98d-bef8b8e85673" providerId="AD" clId="Web-{1EAA3913-155D-F914-425D-5DB970D3D446}" dt="2025-05-06T19:40:00.131" v="127" actId="20577"/>
        <pc:sldMkLst>
          <pc:docMk/>
          <pc:sldMk cId="1553137461" sldId="256"/>
        </pc:sldMkLst>
        <pc:spChg chg="mod">
          <ac:chgData name="Behimer, Amy" userId="S::amy.behimer@wellstar.org::e44332bf-532d-4137-a98d-bef8b8e85673" providerId="AD" clId="Web-{1EAA3913-155D-F914-425D-5DB970D3D446}" dt="2025-05-06T19:38:31.578" v="86" actId="1076"/>
          <ac:spMkLst>
            <pc:docMk/>
            <pc:sldMk cId="1553137461" sldId="256"/>
            <ac:spMk id="2" creationId="{00000000-0000-0000-0000-000000000000}"/>
          </ac:spMkLst>
        </pc:spChg>
        <pc:spChg chg="mod">
          <ac:chgData name="Behimer, Amy" userId="S::amy.behimer@wellstar.org::e44332bf-532d-4137-a98d-bef8b8e85673" providerId="AD" clId="Web-{1EAA3913-155D-F914-425D-5DB970D3D446}" dt="2025-05-06T19:40:00.131" v="127" actId="20577"/>
          <ac:spMkLst>
            <pc:docMk/>
            <pc:sldMk cId="1553137461" sldId="256"/>
            <ac:spMk id="8" creationId="{00000000-0000-0000-0000-000000000000}"/>
          </ac:spMkLst>
        </pc:spChg>
        <pc:spChg chg="mod">
          <ac:chgData name="Behimer, Amy" userId="S::amy.behimer@wellstar.org::e44332bf-532d-4137-a98d-bef8b8e85673" providerId="AD" clId="Web-{1EAA3913-155D-F914-425D-5DB970D3D446}" dt="2025-05-06T19:39:12.596" v="88" actId="20577"/>
          <ac:spMkLst>
            <pc:docMk/>
            <pc:sldMk cId="1553137461" sldId="256"/>
            <ac:spMk id="10" creationId="{00000000-0000-0000-0000-000000000000}"/>
          </ac:spMkLst>
        </pc:spChg>
        <pc:spChg chg="mod">
          <ac:chgData name="Behimer, Amy" userId="S::amy.behimer@wellstar.org::e44332bf-532d-4137-a98d-bef8b8e85673" providerId="AD" clId="Web-{1EAA3913-155D-F914-425D-5DB970D3D446}" dt="2025-05-06T19:38:27.500" v="85" actId="1076"/>
          <ac:spMkLst>
            <pc:docMk/>
            <pc:sldMk cId="1553137461" sldId="256"/>
            <ac:spMk id="17" creationId="{A2FBEE95-2AAF-DA2F-29E6-60C31C611381}"/>
          </ac:spMkLst>
        </pc:spChg>
        <pc:spChg chg="mod">
          <ac:chgData name="Behimer, Amy" userId="S::amy.behimer@wellstar.org::e44332bf-532d-4137-a98d-bef8b8e85673" providerId="AD" clId="Web-{1EAA3913-155D-F914-425D-5DB970D3D446}" dt="2025-05-06T19:39:27.238" v="91" actId="20577"/>
          <ac:spMkLst>
            <pc:docMk/>
            <pc:sldMk cId="1553137461" sldId="256"/>
            <ac:spMk id="19" creationId="{E9EB8153-FDA7-FC63-C6FD-B93862E5FC86}"/>
          </ac:spMkLst>
        </pc:spChg>
        <pc:picChg chg="mod">
          <ac:chgData name="Behimer, Amy" userId="S::amy.behimer@wellstar.org::e44332bf-532d-4137-a98d-bef8b8e85673" providerId="AD" clId="Web-{1EAA3913-155D-F914-425D-5DB970D3D446}" dt="2025-05-06T19:38:22.468" v="84" actId="1076"/>
          <ac:picMkLst>
            <pc:docMk/>
            <pc:sldMk cId="1553137461" sldId="256"/>
            <ac:picMk id="14" creationId="{67FB54DA-C49A-46D7-B0BA-F00464D76E90}"/>
          </ac:picMkLst>
        </pc:picChg>
      </pc:sldChg>
    </pc:docChg>
  </pc:docChgLst>
  <pc:docChgLst>
    <pc:chgData name="Behimer, Amy" userId="S::amy.behimer@wellstar.org::e44332bf-532d-4137-a98d-bef8b8e85673" providerId="AD" clId="Web-{40FCA208-ACD1-9163-CC93-44506C5ADC8A}"/>
    <pc:docChg chg="modSld">
      <pc:chgData name="Behimer, Amy" userId="S::amy.behimer@wellstar.org::e44332bf-532d-4137-a98d-bef8b8e85673" providerId="AD" clId="Web-{40FCA208-ACD1-9163-CC93-44506C5ADC8A}" dt="2025-06-16T15:25:09.033" v="87" actId="20577"/>
      <pc:docMkLst>
        <pc:docMk/>
      </pc:docMkLst>
      <pc:sldChg chg="modSp">
        <pc:chgData name="Behimer, Amy" userId="S::amy.behimer@wellstar.org::e44332bf-532d-4137-a98d-bef8b8e85673" providerId="AD" clId="Web-{40FCA208-ACD1-9163-CC93-44506C5ADC8A}" dt="2025-06-16T15:25:09.033" v="87" actId="20577"/>
        <pc:sldMkLst>
          <pc:docMk/>
          <pc:sldMk cId="1553137461" sldId="256"/>
        </pc:sldMkLst>
        <pc:spChg chg="mod">
          <ac:chgData name="Behimer, Amy" userId="S::amy.behimer@wellstar.org::e44332bf-532d-4137-a98d-bef8b8e85673" providerId="AD" clId="Web-{40FCA208-ACD1-9163-CC93-44506C5ADC8A}" dt="2025-06-16T15:18:35.503" v="29" actId="20577"/>
          <ac:spMkLst>
            <pc:docMk/>
            <pc:sldMk cId="1553137461" sldId="256"/>
            <ac:spMk id="2" creationId="{00000000-0000-0000-0000-000000000000}"/>
          </ac:spMkLst>
        </pc:spChg>
        <pc:spChg chg="mod">
          <ac:chgData name="Behimer, Amy" userId="S::amy.behimer@wellstar.org::e44332bf-532d-4137-a98d-bef8b8e85673" providerId="AD" clId="Web-{40FCA208-ACD1-9163-CC93-44506C5ADC8A}" dt="2025-06-16T15:19:21.879" v="61" actId="20577"/>
          <ac:spMkLst>
            <pc:docMk/>
            <pc:sldMk cId="1553137461" sldId="256"/>
            <ac:spMk id="8" creationId="{00000000-0000-0000-0000-000000000000}"/>
          </ac:spMkLst>
        </pc:spChg>
        <pc:spChg chg="mod">
          <ac:chgData name="Behimer, Amy" userId="S::amy.behimer@wellstar.org::e44332bf-532d-4137-a98d-bef8b8e85673" providerId="AD" clId="Web-{40FCA208-ACD1-9163-CC93-44506C5ADC8A}" dt="2025-06-16T15:20:56.758" v="84" actId="20577"/>
          <ac:spMkLst>
            <pc:docMk/>
            <pc:sldMk cId="1553137461" sldId="256"/>
            <ac:spMk id="10" creationId="{00000000-0000-0000-0000-000000000000}"/>
          </ac:spMkLst>
        </pc:spChg>
        <pc:spChg chg="mod">
          <ac:chgData name="Behimer, Amy" userId="S::amy.behimer@wellstar.org::e44332bf-532d-4137-a98d-bef8b8e85673" providerId="AD" clId="Web-{40FCA208-ACD1-9163-CC93-44506C5ADC8A}" dt="2025-06-16T15:18:58.363" v="42" actId="20577"/>
          <ac:spMkLst>
            <pc:docMk/>
            <pc:sldMk cId="1553137461" sldId="256"/>
            <ac:spMk id="12" creationId="{00000000-0000-0000-0000-000000000000}"/>
          </ac:spMkLst>
        </pc:spChg>
        <pc:spChg chg="mod">
          <ac:chgData name="Behimer, Amy" userId="S::amy.behimer@wellstar.org::e44332bf-532d-4137-a98d-bef8b8e85673" providerId="AD" clId="Web-{40FCA208-ACD1-9163-CC93-44506C5ADC8A}" dt="2025-06-16T15:25:09.033" v="87" actId="20577"/>
          <ac:spMkLst>
            <pc:docMk/>
            <pc:sldMk cId="1553137461" sldId="256"/>
            <ac:spMk id="13" creationId="{00000000-0000-0000-0000-000000000000}"/>
          </ac:spMkLst>
        </pc:spChg>
        <pc:spChg chg="mod">
          <ac:chgData name="Behimer, Amy" userId="S::amy.behimer@wellstar.org::e44332bf-532d-4137-a98d-bef8b8e85673" providerId="AD" clId="Web-{40FCA208-ACD1-9163-CC93-44506C5ADC8A}" dt="2025-06-16T15:18:07.986" v="21" actId="20577"/>
          <ac:spMkLst>
            <pc:docMk/>
            <pc:sldMk cId="1553137461" sldId="256"/>
            <ac:spMk id="17" creationId="{A2FBEE95-2AAF-DA2F-29E6-60C31C611381}"/>
          </ac:spMkLst>
        </pc:spChg>
        <pc:spChg chg="mod">
          <ac:chgData name="Behimer, Amy" userId="S::amy.behimer@wellstar.org::e44332bf-532d-4137-a98d-bef8b8e85673" providerId="AD" clId="Web-{40FCA208-ACD1-9163-CC93-44506C5ADC8A}" dt="2025-06-16T15:20:19.038" v="73" actId="20577"/>
          <ac:spMkLst>
            <pc:docMk/>
            <pc:sldMk cId="1553137461" sldId="256"/>
            <ac:spMk id="19" creationId="{E9EB8153-FDA7-FC63-C6FD-B93862E5FC8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714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38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64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340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928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67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614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467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997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611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961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80583-37CB-4F80-8517-966BB87A1BAA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016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ellstar.learningexpressce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846" y="1936137"/>
            <a:ext cx="6213410" cy="1154588"/>
          </a:xfrm>
        </p:spPr>
        <p:txBody>
          <a:bodyPr numCol="2">
            <a:noAutofit/>
          </a:bodyPr>
          <a:lstStyle/>
          <a:p>
            <a:pPr algn="l"/>
            <a:r>
              <a:rPr lang="en-US" sz="1400" b="1" dirty="0">
                <a:ea typeface="+mj-lt"/>
                <a:cs typeface="+mj-lt"/>
              </a:rPr>
              <a:t>Dion Blocker, PharmD</a:t>
            </a:r>
            <a:br>
              <a:rPr lang="en-US" sz="1050" dirty="0">
                <a:ea typeface="+mj-lt"/>
                <a:cs typeface="+mj-lt"/>
              </a:rPr>
            </a:br>
            <a:r>
              <a:rPr lang="en-US" sz="1050" dirty="0">
                <a:ea typeface="+mj-lt"/>
                <a:cs typeface="+mj-lt"/>
              </a:rPr>
              <a:t>PGY2 Pharmacy Resident</a:t>
            </a:r>
            <a:br>
              <a:rPr lang="en-US" sz="1050" dirty="0">
                <a:ea typeface="+mj-lt"/>
                <a:cs typeface="Calibri"/>
              </a:rPr>
            </a:br>
            <a:r>
              <a:rPr lang="en-US" sz="1050" dirty="0" err="1">
                <a:ea typeface="+mj-lt"/>
                <a:cs typeface="Calibri"/>
              </a:rPr>
              <a:t>Wellstar</a:t>
            </a:r>
            <a:r>
              <a:rPr lang="en-US" sz="1050" dirty="0">
                <a:ea typeface="+mj-lt"/>
                <a:cs typeface="Calibri"/>
              </a:rPr>
              <a:t> Cobb</a:t>
            </a:r>
            <a:endParaRPr lang="en-US" sz="4000" dirty="0">
              <a:cs typeface="Calibri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8404" y="76200"/>
            <a:ext cx="1341664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4"/>
          <p:cNvSpPr txBox="1">
            <a:spLocks/>
          </p:cNvSpPr>
          <p:nvPr/>
        </p:nvSpPr>
        <p:spPr>
          <a:xfrm>
            <a:off x="4191000" y="1466335"/>
            <a:ext cx="4800600" cy="381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300">
                <a:solidFill>
                  <a:schemeClr val="tx1"/>
                </a:solidFill>
              </a:rPr>
              <a:t>The WellStar Health System is Accredited by the Accreditation Council for Pharmacy Education as a Provider of Continuing Pharmacy Education</a:t>
            </a:r>
            <a:r>
              <a:rPr lang="en-US" sz="600"/>
              <a:t>.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16460" y="2887553"/>
            <a:ext cx="8305800" cy="4572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1800"/>
              <a:t>Target Audience:  This activity is intended for pharmacists and technicians</a:t>
            </a:r>
          </a:p>
        </p:txBody>
      </p:sp>
      <p:sp>
        <p:nvSpPr>
          <p:cNvPr id="8" name="Subtitle 3"/>
          <p:cNvSpPr txBox="1">
            <a:spLocks/>
          </p:cNvSpPr>
          <p:nvPr/>
        </p:nvSpPr>
        <p:spPr>
          <a:xfrm>
            <a:off x="326421" y="3195048"/>
            <a:ext cx="8305800" cy="4572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/>
              <a:t>Date: July 17, 2025   Time:   930a-1030a and 3p-4p      Location:  </a:t>
            </a:r>
            <a:r>
              <a:rPr lang="en-US" sz="1800" dirty="0" err="1"/>
              <a:t>Wellstar</a:t>
            </a:r>
            <a:r>
              <a:rPr lang="en-US" sz="1800" dirty="0"/>
              <a:t> CH and via MS Teams</a:t>
            </a:r>
            <a:endParaRPr lang="en-US" sz="1800" dirty="0">
              <a:cs typeface="Calibri"/>
            </a:endParaRPr>
          </a:p>
        </p:txBody>
      </p:sp>
      <p:sp>
        <p:nvSpPr>
          <p:cNvPr id="9" name="Subtitle 3"/>
          <p:cNvSpPr txBox="1">
            <a:spLocks/>
          </p:cNvSpPr>
          <p:nvPr/>
        </p:nvSpPr>
        <p:spPr>
          <a:xfrm>
            <a:off x="326753" y="3505801"/>
            <a:ext cx="8644164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/>
              <a:t>Learning Objectives:  At the conclusion of this activity, participants will be able to:</a:t>
            </a:r>
          </a:p>
        </p:txBody>
      </p:sp>
      <p:sp>
        <p:nvSpPr>
          <p:cNvPr id="10" name="Subtitle 3"/>
          <p:cNvSpPr txBox="1">
            <a:spLocks/>
          </p:cNvSpPr>
          <p:nvPr/>
        </p:nvSpPr>
        <p:spPr>
          <a:xfrm>
            <a:off x="316536" y="3967668"/>
            <a:ext cx="3234236" cy="176637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Char char="•"/>
            </a:pPr>
            <a:r>
              <a:rPr lang="en-US" sz="800" dirty="0">
                <a:solidFill>
                  <a:schemeClr val="bg1">
                    <a:lumMod val="49000"/>
                  </a:schemeClr>
                </a:solidFill>
                <a:latin typeface="Arial"/>
                <a:ea typeface="Aptos" panose="020B0004020202020204" pitchFamily="34" charset="0"/>
                <a:cs typeface="Arial"/>
              </a:rPr>
              <a:t>Pharmacist Objectives:</a:t>
            </a:r>
          </a:p>
          <a:p>
            <a:pPr algn="l">
              <a:buChar char="•"/>
            </a:pPr>
            <a:r>
              <a:rPr lang="en-US" sz="1200" dirty="0">
                <a:solidFill>
                  <a:srgbClr val="000000"/>
                </a:solidFill>
                <a:latin typeface="Times New Roman"/>
                <a:ea typeface="Aptos" panose="020B0004020202020204" pitchFamily="34" charset="0"/>
                <a:cs typeface="Times New Roman"/>
              </a:rPr>
              <a:t>· Describe the purpose and scope of the 340B drug pricing program.</a:t>
            </a:r>
            <a:endParaRPr lang="en-US" sz="1200" dirty="0">
              <a:ea typeface="Calibri"/>
              <a:cs typeface="Calibri"/>
            </a:endParaRPr>
          </a:p>
          <a:p>
            <a:pPr algn="l">
              <a:buChar char="•"/>
            </a:pPr>
            <a:r>
              <a:rPr lang="en-US" sz="1200" dirty="0">
                <a:solidFill>
                  <a:srgbClr val="000000"/>
                </a:solidFill>
                <a:latin typeface="Times New Roman"/>
                <a:ea typeface="Aptos" panose="020B0004020202020204" pitchFamily="34" charset="0"/>
                <a:cs typeface="Times New Roman"/>
              </a:rPr>
              <a:t>· Identify eligibility requirements for covered entities.</a:t>
            </a:r>
            <a:endParaRPr lang="en-US" sz="1200" dirty="0">
              <a:ea typeface="Calibri"/>
              <a:cs typeface="Calibri"/>
            </a:endParaRPr>
          </a:p>
          <a:p>
            <a:pPr algn="l">
              <a:buChar char="•"/>
            </a:pPr>
            <a:r>
              <a:rPr lang="en-US" sz="1200" dirty="0">
                <a:solidFill>
                  <a:srgbClr val="000000"/>
                </a:solidFill>
                <a:latin typeface="Times New Roman"/>
                <a:ea typeface="Aptos" panose="020B0004020202020204" pitchFamily="34" charset="0"/>
                <a:cs typeface="Times New Roman"/>
              </a:rPr>
              <a:t>· List compliance risks and audit preparedness strategies.</a:t>
            </a:r>
            <a:endParaRPr lang="en-US" sz="1200" dirty="0">
              <a:ea typeface="Calibri"/>
              <a:cs typeface="Calibri"/>
            </a:endParaRPr>
          </a:p>
          <a:p>
            <a:pPr algn="l">
              <a:buChar char="•"/>
            </a:pPr>
            <a:r>
              <a:rPr lang="en-US" sz="1200" dirty="0">
                <a:solidFill>
                  <a:srgbClr val="000000"/>
                </a:solidFill>
                <a:latin typeface="Times New Roman"/>
                <a:ea typeface="Aptos" panose="020B0004020202020204" pitchFamily="34" charset="0"/>
                <a:cs typeface="Times New Roman"/>
              </a:rPr>
              <a:t>· Describe opportunities for pharmacy leaders to optimize 340B savings.</a:t>
            </a:r>
            <a:endParaRPr lang="en-US" sz="1200" dirty="0">
              <a:ea typeface="Calibri"/>
              <a:cs typeface="Calibri"/>
            </a:endParaRPr>
          </a:p>
          <a:p>
            <a:pPr algn="l">
              <a:buChar char="•"/>
            </a:pPr>
            <a:endParaRPr lang="en-US" sz="8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85750" indent="-285750" algn="l">
              <a:buChar char="•"/>
            </a:pPr>
            <a:endParaRPr lang="en-US" sz="800">
              <a:solidFill>
                <a:schemeClr val="bg1">
                  <a:lumMod val="49000"/>
                </a:schemeClr>
              </a:solidFill>
              <a:latin typeface="Arial"/>
              <a:ea typeface="Calibri"/>
              <a:cs typeface="Arial"/>
            </a:endParaRPr>
          </a:p>
        </p:txBody>
      </p:sp>
      <p:sp>
        <p:nvSpPr>
          <p:cNvPr id="12" name="Subtitle 3"/>
          <p:cNvSpPr txBox="1">
            <a:spLocks/>
          </p:cNvSpPr>
          <p:nvPr/>
        </p:nvSpPr>
        <p:spPr>
          <a:xfrm>
            <a:off x="5190672" y="1847335"/>
            <a:ext cx="3741964" cy="4572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There is no fee for this program</a:t>
            </a:r>
          </a:p>
          <a:p>
            <a:pPr algn="r"/>
            <a:r>
              <a:rPr lang="en-US" sz="1000" dirty="0"/>
              <a:t>This program has been approved for 1 contact hour (0.1 CEU)</a:t>
            </a:r>
            <a:endParaRPr lang="en-US" sz="1000">
              <a:cs typeface="Calibri"/>
            </a:endParaRPr>
          </a:p>
          <a:p>
            <a:pPr algn="r"/>
            <a:r>
              <a:rPr lang="en-US" sz="1000" dirty="0"/>
              <a:t>This program is an Knowledge-Based CPE Activity</a:t>
            </a:r>
            <a:endParaRPr lang="en-US" sz="1000" dirty="0">
              <a:cs typeface="Calibri"/>
            </a:endParaRPr>
          </a:p>
        </p:txBody>
      </p:sp>
      <p:sp>
        <p:nvSpPr>
          <p:cNvPr id="13" name="Subtitle 3"/>
          <p:cNvSpPr txBox="1">
            <a:spLocks/>
          </p:cNvSpPr>
          <p:nvPr/>
        </p:nvSpPr>
        <p:spPr>
          <a:xfrm>
            <a:off x="5249636" y="2438400"/>
            <a:ext cx="3741964" cy="4572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600" b="1">
                <a:solidFill>
                  <a:schemeClr val="tx1"/>
                </a:solidFill>
              </a:rPr>
              <a:t>UAN: </a:t>
            </a:r>
            <a:r>
              <a:rPr lang="en-US" sz="1600" b="1">
                <a:solidFill>
                  <a:schemeClr val="bg1">
                    <a:lumMod val="50000"/>
                  </a:schemeClr>
                </a:solidFill>
              </a:rPr>
              <a:t>0483-0000-25-015-L04-P/T</a:t>
            </a:r>
            <a:endParaRPr lang="en-US" sz="1600" b="1">
              <a:solidFill>
                <a:schemeClr val="bg1">
                  <a:lumMod val="50000"/>
                </a:schemeClr>
              </a:solidFill>
              <a:cs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383109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/>
              <a:t>Participants who attend the entire activity, complete and pass the post-test (&gt;70%) and complete the activity evaluation will receive CE credit.</a:t>
            </a:r>
            <a:endParaRPr lang="en-US" sz="1200" b="1"/>
          </a:p>
          <a:p>
            <a:r>
              <a:rPr lang="en-US" sz="1200"/>
              <a:t>Credit will be uploaded electronically and be available in CPE Monitor after completion of required elements.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8017FB-6E51-430B-8FD2-D2BA08C53F07}"/>
              </a:ext>
            </a:extLst>
          </p:cNvPr>
          <p:cNvSpPr txBox="1"/>
          <p:nvPr/>
        </p:nvSpPr>
        <p:spPr>
          <a:xfrm>
            <a:off x="24019" y="6053323"/>
            <a:ext cx="7709647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/>
              <a:t>Visit </a:t>
            </a:r>
            <a:r>
              <a:rPr lang="en-US" sz="1600">
                <a:ea typeface="+mn-lt"/>
                <a:cs typeface="+mn-lt"/>
                <a:hlinkClick r:id="rId3"/>
              </a:rPr>
              <a:t>https://wellstar.learningexpressce.com/</a:t>
            </a:r>
            <a:r>
              <a:rPr lang="en-US" sz="1600">
                <a:ea typeface="+mn-lt"/>
                <a:cs typeface="+mn-lt"/>
              </a:rPr>
              <a:t> to login or sign-up</a:t>
            </a:r>
            <a:endParaRPr lang="en-US" sz="1600">
              <a:cs typeface="Calibri"/>
            </a:endParaRPr>
          </a:p>
        </p:txBody>
      </p:sp>
      <p:pic>
        <p:nvPicPr>
          <p:cNvPr id="14" name="Picture 14" descr="A picture containing drawing&#10;&#10;Description generated with very high confidence">
            <a:extLst>
              <a:ext uri="{FF2B5EF4-FFF2-40B4-BE49-F238E27FC236}">
                <a16:creationId xmlns:a16="http://schemas.microsoft.com/office/drawing/2014/main" id="{67FB54DA-C49A-46D7-B0BA-F00464D76E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363" y="77865"/>
            <a:ext cx="4603607" cy="179163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A2FBEE95-2AAF-DA2F-29E6-60C31C611381}"/>
              </a:ext>
            </a:extLst>
          </p:cNvPr>
          <p:cNvSpPr txBox="1"/>
          <p:nvPr/>
        </p:nvSpPr>
        <p:spPr>
          <a:xfrm>
            <a:off x="152906" y="1751071"/>
            <a:ext cx="547743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dirty="0"/>
              <a:t>The Power of 340B: From Savings to Service</a:t>
            </a:r>
            <a:endParaRPr lang="en-US" b="1" dirty="0">
              <a:ea typeface="Calibri"/>
              <a:cs typeface="Calibri"/>
            </a:endParaRPr>
          </a:p>
        </p:txBody>
      </p:sp>
      <p:sp>
        <p:nvSpPr>
          <p:cNvPr id="19" name="Subtitle 3">
            <a:extLst>
              <a:ext uri="{FF2B5EF4-FFF2-40B4-BE49-F238E27FC236}">
                <a16:creationId xmlns:a16="http://schemas.microsoft.com/office/drawing/2014/main" id="{E9EB8153-FDA7-FC63-C6FD-B93862E5FC86}"/>
              </a:ext>
            </a:extLst>
          </p:cNvPr>
          <p:cNvSpPr txBox="1">
            <a:spLocks/>
          </p:cNvSpPr>
          <p:nvPr/>
        </p:nvSpPr>
        <p:spPr>
          <a:xfrm>
            <a:off x="4199980" y="3967667"/>
            <a:ext cx="3518839" cy="176637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Char char="•"/>
            </a:pPr>
            <a:r>
              <a:rPr lang="en-US" sz="800" dirty="0">
                <a:solidFill>
                  <a:schemeClr val="bg1">
                    <a:lumMod val="49000"/>
                  </a:schemeClr>
                </a:solidFill>
                <a:latin typeface="Arial"/>
                <a:ea typeface="Aptos" panose="020B0004020202020204" pitchFamily="34" charset="0"/>
                <a:cs typeface="Arial"/>
              </a:rPr>
              <a:t>Technician Objectives:</a:t>
            </a:r>
          </a:p>
          <a:p>
            <a:pPr algn="l">
              <a:buChar char="•"/>
            </a:pP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· Describe the purpose and scope of the 340B drug pricing program.</a:t>
            </a:r>
          </a:p>
          <a:p>
            <a:pPr algn="l">
              <a:buChar char="•"/>
            </a:pP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· Identify eligibility requirements for covered entities.</a:t>
            </a:r>
            <a:endParaRPr lang="en-US" sz="1200" dirty="0"/>
          </a:p>
          <a:p>
            <a:pPr algn="l"/>
            <a:endParaRPr lang="en-US" sz="800">
              <a:solidFill>
                <a:srgbClr val="7D7D7D"/>
              </a:solidFill>
              <a:latin typeface="Arial"/>
              <a:cs typeface="Arial"/>
            </a:endParaRPr>
          </a:p>
          <a:p>
            <a:pPr marL="285750" indent="-285750" algn="l">
              <a:buChar char="•"/>
            </a:pPr>
            <a:endParaRPr lang="en-US" sz="800">
              <a:solidFill>
                <a:schemeClr val="bg1">
                  <a:lumMod val="49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53137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8d4583-77f4-4feb-8ca5-05236900933f" xsi:nil="true"/>
    <lcf76f155ced4ddcb4097134ff3c332f xmlns="8d09e3b6-5071-4962-9e76-ee9f27516977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43A23E4626834182055FC35D123F5A" ma:contentTypeVersion="12" ma:contentTypeDescription="Create a new document." ma:contentTypeScope="" ma:versionID="ec9100b3f708a2b28c6120cbcce9668e">
  <xsd:schema xmlns:xsd="http://www.w3.org/2001/XMLSchema" xmlns:xs="http://www.w3.org/2001/XMLSchema" xmlns:p="http://schemas.microsoft.com/office/2006/metadata/properties" xmlns:ns2="8d09e3b6-5071-4962-9e76-ee9f27516977" xmlns:ns3="8f8d4583-77f4-4feb-8ca5-05236900933f" targetNamespace="http://schemas.microsoft.com/office/2006/metadata/properties" ma:root="true" ma:fieldsID="6dbe51dae61b45de73e2591548f08394" ns2:_="" ns3:_="">
    <xsd:import namespace="8d09e3b6-5071-4962-9e76-ee9f27516977"/>
    <xsd:import namespace="8f8d4583-77f4-4feb-8ca5-0523690093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09e3b6-5071-4962-9e76-ee9f275169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b37398cb-916a-4e2a-992f-4c46de6f91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8d4583-77f4-4feb-8ca5-05236900933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35de4d47-caf5-42a9-ba0a-e3e0de890ba2}" ma:internalName="TaxCatchAll" ma:showField="CatchAllData" ma:web="8f8d4583-77f4-4feb-8ca5-0523690093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7C59664-FA60-4BE7-9204-E7FA919A1E62}">
  <ds:schemaRefs>
    <ds:schemaRef ds:uri="8d09e3b6-5071-4962-9e76-ee9f27516977"/>
    <ds:schemaRef ds:uri="8f8d4583-77f4-4feb-8ca5-05236900933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D3F2621-220B-4DF5-8730-83C62BA168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95EDB0-0987-4ED1-8E83-CF7F0B2F8B6E}">
  <ds:schemaRefs>
    <ds:schemaRef ds:uri="8d09e3b6-5071-4962-9e76-ee9f27516977"/>
    <ds:schemaRef ds:uri="8f8d4583-77f4-4feb-8ca5-05236900933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On-screen Show (4:3)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Dion Blocker, PharmD PGY2 Pharmacy Resident Wellstar Cobb</vt:lpstr>
    </vt:vector>
  </TitlesOfParts>
  <Company>Wellstar Health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Choose Your Fighter: Tenecteplase versus Alteplase for Acute Pulmonary Embolism Amanda Aiad, PharmD PGY1 Pharmacy Resident  Wellstar Kennestone Regional Medical Center</dc:title>
  <dc:creator>Wellstar Health System</dc:creator>
  <cp:revision>24</cp:revision>
  <dcterms:created xsi:type="dcterms:W3CDTF">2019-04-26T18:59:12Z</dcterms:created>
  <dcterms:modified xsi:type="dcterms:W3CDTF">2025-06-16T15:25:16Z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0x0101007843A23E4626834182055FC35D123F5A</vt:lpwstr>
  </property>
  <property fmtid="{D5CDD505-2E9C-101B-9397-08002B2CF9AE}" pid="3" name="Order">
    <vt:r8>520500</vt:r8>
  </property>
  <property fmtid="{D5CDD505-2E9C-101B-9397-08002B2CF9AE}" pid="4" name="SharedWithUsers">
    <vt:lpwstr>66;#Nurse-McLeod, Justine;#67;#Whitty, Yolanda;#4;#Woodhouse, Amy</vt:lpwstr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MediaServiceImageTags">
    <vt:lpwstr/>
  </property>
</Properties>
</file>